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354" r:id="rId2"/>
    <p:sldId id="416" r:id="rId3"/>
    <p:sldId id="417" r:id="rId4"/>
    <p:sldId id="418" r:id="rId5"/>
    <p:sldId id="419" r:id="rId6"/>
    <p:sldId id="420" r:id="rId7"/>
    <p:sldId id="421" r:id="rId8"/>
    <p:sldId id="422" r:id="rId9"/>
    <p:sldId id="423" r:id="rId10"/>
    <p:sldId id="424" r:id="rId11"/>
    <p:sldId id="425" r:id="rId12"/>
    <p:sldId id="426" r:id="rId13"/>
    <p:sldId id="427" r:id="rId14"/>
    <p:sldId id="428" r:id="rId15"/>
    <p:sldId id="429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98B643-34D6-4168-BA83-9056FC960E6A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75C85E-F810-4724-B01B-985588F7FA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02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1A37EC-6E2D-457B-BA5B-EF2991006E2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1331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1A37EC-6E2D-457B-BA5B-EF2991006E2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3171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1A37EC-6E2D-457B-BA5B-EF2991006E2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6655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1A37EC-6E2D-457B-BA5B-EF2991006E2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763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1A37EC-6E2D-457B-BA5B-EF2991006E2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1375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1A37EC-6E2D-457B-BA5B-EF2991006E2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4106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1A37EC-6E2D-457B-BA5B-EF2991006E2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8286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1A37EC-6E2D-457B-BA5B-EF2991006E2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5937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1A37EC-6E2D-457B-BA5B-EF2991006E2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2335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1A37EC-6E2D-457B-BA5B-EF2991006E2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8496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1A37EC-6E2D-457B-BA5B-EF2991006E2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4948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1A37EC-6E2D-457B-BA5B-EF2991006E2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2087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1A37EC-6E2D-457B-BA5B-EF2991006E2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7841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1A37EC-6E2D-457B-BA5B-EF2991006E2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5022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A30D8E-C9A0-531E-97CE-549B4FCFE4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1774B2-4732-9E8F-3C4B-6CAD3C0B05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C186AC-5696-50C3-1289-9733880E9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069CA-FBAE-479D-A7A9-FE345D3AC25C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038FA0-939D-919B-CAD7-22421E554E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B3806B-9A20-0ABA-4017-648869015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D6E3B-8FF9-4B07-A7AE-2243752C6D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1103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BAD200-5FD8-9D7C-F902-EECB3E2CD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9CDCF3A-BF37-893B-C0B4-0F6D021359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E0A696-DA41-391B-151B-39159B95C7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069CA-FBAE-479D-A7A9-FE345D3AC25C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39C659-78EB-D896-2133-2A64297E84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75AED6-17FF-8093-9105-A94525257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D6E3B-8FF9-4B07-A7AE-2243752C6D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612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8F08438-4705-CD3B-1817-FAACABE1B1F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A18D30-9A2A-0B64-C303-68239FA81E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5BB196-DD23-1A92-B23D-1E26EE40F7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069CA-FBAE-479D-A7A9-FE345D3AC25C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52C0C4-3943-8B86-0DEF-D4355133F1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0C43DC-775B-16FF-A257-B62CD3CDA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D6E3B-8FF9-4B07-A7AE-2243752C6D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9361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57FBB-6FCF-F15E-2E22-3411A52C2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D6B82C-DD38-30BC-AFC6-C5A3CD36D1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2FCA7E-5393-AF4A-CE5C-D54BE9101F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069CA-FBAE-479D-A7A9-FE345D3AC25C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A863F9-517F-23C8-B71F-1147C7C129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861CA5-740D-E589-F66A-17B7AAB8A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D6E3B-8FF9-4B07-A7AE-2243752C6D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671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29D61-9C89-121A-570D-DC3000AFA8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1A283D-2B1B-F7F4-0A22-9D3E4FC724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D1A642-279F-97A8-EE83-B10F398ACA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069CA-FBAE-479D-A7A9-FE345D3AC25C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037114-681C-C3BA-86EC-2D0CF52D0F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88A974-8BE7-45A5-8FD1-A9A5226E6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D6E3B-8FF9-4B07-A7AE-2243752C6D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160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8FA325-3548-D353-210A-6BA9EDBE7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B31B3C-BE50-266D-D22D-A5E304D1CF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671D74-B970-565B-A914-534BDD82F8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981962-CA27-7BE4-6CF9-1E3636CC81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069CA-FBAE-479D-A7A9-FE345D3AC25C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148CFB-D170-66D7-3161-0852F77621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1F8B3F-EC66-7664-945D-1547D6664E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D6E3B-8FF9-4B07-A7AE-2243752C6D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0355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2F8F46-CBA8-65F7-7D7D-E3C598348D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8F08C3-1DF1-009C-FCCD-9B1C7ADE23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7C01FE-657E-BCC7-1035-A37A551C4C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F3B5B0-05DA-2286-5452-73740CDD433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B66321F-FA00-D127-F500-46C6B57B20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C861BA6-3E18-0DAD-EBA0-7211DE91A6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069CA-FBAE-479D-A7A9-FE345D3AC25C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7699DA1-DC5B-3413-2F97-4F5216C160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87E0E96-C63B-7FBC-A9F0-5435597D4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D6E3B-8FF9-4B07-A7AE-2243752C6D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9342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9E78E-4C99-5DDF-F339-3F4E84C66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057E24-3A4D-B7D1-9ED7-2519F4D213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069CA-FBAE-479D-A7A9-FE345D3AC25C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06BC3F-8585-6540-5F1C-3E1DDC9C4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E00C47-88A1-03F2-F436-3BA23DBA21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D6E3B-8FF9-4B07-A7AE-2243752C6D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6325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83F882A-7EF4-F49C-4BE8-D5A7A8AFBA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069CA-FBAE-479D-A7A9-FE345D3AC25C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C055522-F913-06CB-4BAA-B5816E07C4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8FE707-7BB2-4490-50F1-DB07E0C3AA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D6E3B-8FF9-4B07-A7AE-2243752C6D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256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049E0E-3A2E-D413-1AF8-5A320F1F9C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93EEFE-1278-D3BC-0AF6-3411027D57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157E59-91EE-8F21-E81D-33A02F57C7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FDE3B0-0EBD-6D0D-E5AB-26D2B0A023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069CA-FBAE-479D-A7A9-FE345D3AC25C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759DEE-CAAB-598E-1EA1-25CE7982BD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D56601-0208-471E-2F0C-7DA691BD4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D6E3B-8FF9-4B07-A7AE-2243752C6D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8272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7960F-C322-B7FB-6B53-796E850B96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8F9BFBC-2C1C-2FC4-771C-1A8F608758A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C37924-6FC5-F2FF-E321-4E91B3FDBC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1872CA-6C2C-7949-AF85-6069411AE0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069CA-FBAE-479D-A7A9-FE345D3AC25C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DD401C-0043-C49A-05F3-B887348AC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F6047B-9CF6-633C-F7DB-2D18F0FDF1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D6E3B-8FF9-4B07-A7AE-2243752C6D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8926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B25C95D-C629-AD05-2528-4FE753959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BCA124-6DB6-FDD2-D90D-0342047938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AFBE9B-D2F8-E6C4-9CED-77D20004AB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C069CA-FBAE-479D-A7A9-FE345D3AC25C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7BD35D-0D3C-9774-8823-665C10AA60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256A21-0E57-F758-4CE8-3B2EC2E6FA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5D6E3B-8FF9-4B07-A7AE-2243752C6D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554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microsoft.com/office/2007/relationships/hdphoto" Target="../media/hdphoto8.wdp"/><Relationship Id="rId5" Type="http://schemas.openxmlformats.org/officeDocument/2006/relationships/image" Target="../media/image26.png"/><Relationship Id="rId4" Type="http://schemas.microsoft.com/office/2007/relationships/hdphoto" Target="../media/hdphoto7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t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t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microsoft.com/office/2007/relationships/hdphoto" Target="../media/hdphoto9.wdp"/><Relationship Id="rId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t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1.wdp"/><Relationship Id="rId5" Type="http://schemas.openxmlformats.org/officeDocument/2006/relationships/image" Target="../media/image41.png"/><Relationship Id="rId4" Type="http://schemas.microsoft.com/office/2007/relationships/hdphoto" Target="../media/hdphoto10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t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microsoft.com/office/2007/relationships/hdphoto" Target="../media/hdphoto2.wdp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t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14.png"/><Relationship Id="rId4" Type="http://schemas.microsoft.com/office/2007/relationships/hdphoto" Target="../media/hdphoto3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t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microsoft.com/office/2007/relationships/hdphoto" Target="../media/hdphoto5.wdp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microsoft.com/office/2007/relationships/hdphoto" Target="../media/hdphoto6.wdp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707B66-6738-48BA-A5AC-9026F64AA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Details for Blinded Healthy and Breast Cancer Plasma Samples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5FF157-4FDE-40B0-BCFC-8F533B7349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Used samples: 36-45</a:t>
            </a:r>
          </a:p>
          <a:p>
            <a:r>
              <a:rPr lang="en-US" dirty="0"/>
              <a:t>Plasma volume: 20 µl.</a:t>
            </a:r>
          </a:p>
          <a:p>
            <a:r>
              <a:rPr lang="en-US" dirty="0"/>
              <a:t>Type of Cancer: Lung cancer H460</a:t>
            </a:r>
          </a:p>
          <a:p>
            <a:r>
              <a:rPr lang="en-US" dirty="0"/>
              <a:t>Concentration: unknown.</a:t>
            </a:r>
          </a:p>
          <a:p>
            <a:r>
              <a:rPr lang="en-US" dirty="0"/>
              <a:t>Size Distribution: unknown.</a:t>
            </a:r>
          </a:p>
          <a:p>
            <a:r>
              <a:rPr lang="en-US" dirty="0"/>
              <a:t>Experimental duration: 60 min.</a:t>
            </a:r>
          </a:p>
          <a:p>
            <a:r>
              <a:rPr lang="en-US" dirty="0"/>
              <a:t>Antibody used: CD9, CD81, and CD63.</a:t>
            </a:r>
          </a:p>
        </p:txBody>
      </p:sp>
    </p:spTree>
    <p:extLst>
      <p:ext uri="{BB962C8B-B14F-4D97-AF65-F5344CB8AC3E}">
        <p14:creationId xmlns:p14="http://schemas.microsoft.com/office/powerpoint/2010/main" val="21736197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DA7D50C-678C-5933-BA4F-99BA0415A5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4823" y="2393077"/>
            <a:ext cx="3440888" cy="341791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1BE3450-444A-48E6-BC7A-DF24D240BAB2}"/>
              </a:ext>
            </a:extLst>
          </p:cNvPr>
          <p:cNvSpPr txBox="1"/>
          <p:nvPr/>
        </p:nvSpPr>
        <p:spPr>
          <a:xfrm>
            <a:off x="10553107" y="6528394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10 µm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595DFF2-05DC-4328-A093-3955A6D6DDAB}"/>
              </a:ext>
            </a:extLst>
          </p:cNvPr>
          <p:cNvSpPr txBox="1">
            <a:spLocks/>
          </p:cNvSpPr>
          <p:nvPr/>
        </p:nvSpPr>
        <p:spPr>
          <a:xfrm>
            <a:off x="427740" y="506283"/>
            <a:ext cx="11764259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PANORAMA of mouse 40 (6-23-2022)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74B7ED-8012-4DE1-8682-21009DA6B95F}"/>
              </a:ext>
            </a:extLst>
          </p:cNvPr>
          <p:cNvSpPr txBox="1"/>
          <p:nvPr/>
        </p:nvSpPr>
        <p:spPr>
          <a:xfrm>
            <a:off x="4593833" y="1744816"/>
            <a:ext cx="3490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597 (Ex: 539; Large: 58)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1EB030-E6B1-4904-84E5-EDA68E43C1B4}"/>
              </a:ext>
            </a:extLst>
          </p:cNvPr>
          <p:cNvSpPr txBox="1"/>
          <p:nvPr/>
        </p:nvSpPr>
        <p:spPr>
          <a:xfrm>
            <a:off x="8270011" y="1786276"/>
            <a:ext cx="30524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122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5E8B04-E240-411D-BEB5-0BF4764A61D3}"/>
              </a:ext>
            </a:extLst>
          </p:cNvPr>
          <p:cNvCxnSpPr>
            <a:cxnSpLocks/>
          </p:cNvCxnSpPr>
          <p:nvPr/>
        </p:nvCxnSpPr>
        <p:spPr>
          <a:xfrm>
            <a:off x="7539249" y="5565249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37A9D9-239A-48A5-B3CC-454987D93E2A}"/>
              </a:ext>
            </a:extLst>
          </p:cNvPr>
          <p:cNvCxnSpPr>
            <a:cxnSpLocks/>
          </p:cNvCxnSpPr>
          <p:nvPr/>
        </p:nvCxnSpPr>
        <p:spPr>
          <a:xfrm>
            <a:off x="11145101" y="5556013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A6A560CA-C8D3-0B5A-E74A-AEBF2AAE2C5F}"/>
              </a:ext>
            </a:extLst>
          </p:cNvPr>
          <p:cNvSpPr txBox="1"/>
          <p:nvPr/>
        </p:nvSpPr>
        <p:spPr>
          <a:xfrm>
            <a:off x="76200" y="5751552"/>
            <a:ext cx="34441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	</a:t>
            </a:r>
          </a:p>
          <a:p>
            <a:r>
              <a:rPr lang="en-US" dirty="0"/>
              <a:t>Note: 13 % response to miRNA-21</a:t>
            </a:r>
          </a:p>
          <a:p>
            <a:r>
              <a:rPr lang="en-US" dirty="0"/>
              <a:t>           4 % response to GFP	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4029E7-D904-3A5C-E518-69344B9CC2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6325" y="2391444"/>
            <a:ext cx="3426897" cy="342117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16876E1-F95A-ED39-CB5B-43785520D82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9892" t="18889" r="52000" b="40889"/>
          <a:stretch/>
        </p:blipFill>
        <p:spPr>
          <a:xfrm>
            <a:off x="215462" y="2391146"/>
            <a:ext cx="4045134" cy="3256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6398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D94B451-5CEA-A421-7C40-5C4926ED79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6189" y="2391146"/>
            <a:ext cx="3400737" cy="341791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1FEF9E7-1F04-E9B1-C69E-10E6DEAA41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4862" y="2391147"/>
            <a:ext cx="3389237" cy="341791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1BE3450-444A-48E6-BC7A-DF24D240BAB2}"/>
              </a:ext>
            </a:extLst>
          </p:cNvPr>
          <p:cNvSpPr txBox="1"/>
          <p:nvPr/>
        </p:nvSpPr>
        <p:spPr>
          <a:xfrm>
            <a:off x="10553107" y="6528394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10 µm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595DFF2-05DC-4328-A093-3955A6D6DDAB}"/>
              </a:ext>
            </a:extLst>
          </p:cNvPr>
          <p:cNvSpPr txBox="1">
            <a:spLocks/>
          </p:cNvSpPr>
          <p:nvPr/>
        </p:nvSpPr>
        <p:spPr>
          <a:xfrm>
            <a:off x="427740" y="506283"/>
            <a:ext cx="11764259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PANORAMA of mouse 41 (6-9-2022)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74B7ED-8012-4DE1-8682-21009DA6B95F}"/>
              </a:ext>
            </a:extLst>
          </p:cNvPr>
          <p:cNvSpPr txBox="1"/>
          <p:nvPr/>
        </p:nvSpPr>
        <p:spPr>
          <a:xfrm>
            <a:off x="4593833" y="1744816"/>
            <a:ext cx="3490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582  (Ex: 488; Large: 94)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1EB030-E6B1-4904-84E5-EDA68E43C1B4}"/>
              </a:ext>
            </a:extLst>
          </p:cNvPr>
          <p:cNvSpPr txBox="1"/>
          <p:nvPr/>
        </p:nvSpPr>
        <p:spPr>
          <a:xfrm>
            <a:off x="8270011" y="1786276"/>
            <a:ext cx="30524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137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5E8B04-E240-411D-BEB5-0BF4764A61D3}"/>
              </a:ext>
            </a:extLst>
          </p:cNvPr>
          <p:cNvCxnSpPr>
            <a:cxnSpLocks/>
          </p:cNvCxnSpPr>
          <p:nvPr/>
        </p:nvCxnSpPr>
        <p:spPr>
          <a:xfrm>
            <a:off x="7539249" y="5565249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37A9D9-239A-48A5-B3CC-454987D93E2A}"/>
              </a:ext>
            </a:extLst>
          </p:cNvPr>
          <p:cNvCxnSpPr>
            <a:cxnSpLocks/>
          </p:cNvCxnSpPr>
          <p:nvPr/>
        </p:nvCxnSpPr>
        <p:spPr>
          <a:xfrm>
            <a:off x="11145101" y="5556013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B0A036B3-57BF-5131-6AD1-085E13DA4546}"/>
              </a:ext>
            </a:extLst>
          </p:cNvPr>
          <p:cNvSpPr txBox="1"/>
          <p:nvPr/>
        </p:nvSpPr>
        <p:spPr>
          <a:xfrm>
            <a:off x="76200" y="5751552"/>
            <a:ext cx="45421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	</a:t>
            </a:r>
          </a:p>
          <a:p>
            <a:r>
              <a:rPr lang="en-US" dirty="0"/>
              <a:t>Note:  35 % response to miRNA-21</a:t>
            </a:r>
          </a:p>
          <a:p>
            <a:r>
              <a:rPr lang="en-US" dirty="0"/>
              <a:t>            8 % response to GFP	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B4C309-C372-6878-F588-50080C437A7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875" t="18889" r="52125" b="40889"/>
          <a:stretch/>
        </p:blipFill>
        <p:spPr>
          <a:xfrm>
            <a:off x="76199" y="2049779"/>
            <a:ext cx="4517633" cy="3785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940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FFF2435-4D69-67B6-A92D-46AA428BE3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543" y="2391147"/>
            <a:ext cx="3400439" cy="342318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53F8AD5-91BC-8E44-545D-F25A399666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3301" y="2391147"/>
            <a:ext cx="3400439" cy="342318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1BE3450-444A-48E6-BC7A-DF24D240BAB2}"/>
              </a:ext>
            </a:extLst>
          </p:cNvPr>
          <p:cNvSpPr txBox="1"/>
          <p:nvPr/>
        </p:nvSpPr>
        <p:spPr>
          <a:xfrm>
            <a:off x="10553107" y="6528394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10 µm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595DFF2-05DC-4328-A093-3955A6D6DDAB}"/>
              </a:ext>
            </a:extLst>
          </p:cNvPr>
          <p:cNvSpPr txBox="1">
            <a:spLocks/>
          </p:cNvSpPr>
          <p:nvPr/>
        </p:nvSpPr>
        <p:spPr>
          <a:xfrm>
            <a:off x="427740" y="506283"/>
            <a:ext cx="11764259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PANORAMA of mouse 41 (6-16-2022)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74B7ED-8012-4DE1-8682-21009DA6B95F}"/>
              </a:ext>
            </a:extLst>
          </p:cNvPr>
          <p:cNvSpPr txBox="1"/>
          <p:nvPr/>
        </p:nvSpPr>
        <p:spPr>
          <a:xfrm>
            <a:off x="4593833" y="1744816"/>
            <a:ext cx="3490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688 (Ex: 542; Large: 146)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1EB030-E6B1-4904-84E5-EDA68E43C1B4}"/>
              </a:ext>
            </a:extLst>
          </p:cNvPr>
          <p:cNvSpPr txBox="1"/>
          <p:nvPr/>
        </p:nvSpPr>
        <p:spPr>
          <a:xfrm>
            <a:off x="8270011" y="1786276"/>
            <a:ext cx="30524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158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5E8B04-E240-411D-BEB5-0BF4764A61D3}"/>
              </a:ext>
            </a:extLst>
          </p:cNvPr>
          <p:cNvCxnSpPr>
            <a:cxnSpLocks/>
          </p:cNvCxnSpPr>
          <p:nvPr/>
        </p:nvCxnSpPr>
        <p:spPr>
          <a:xfrm>
            <a:off x="7539249" y="5565249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37A9D9-239A-48A5-B3CC-454987D93E2A}"/>
              </a:ext>
            </a:extLst>
          </p:cNvPr>
          <p:cNvCxnSpPr>
            <a:cxnSpLocks/>
          </p:cNvCxnSpPr>
          <p:nvPr/>
        </p:nvCxnSpPr>
        <p:spPr>
          <a:xfrm>
            <a:off x="11145101" y="5556013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D56528F-6060-6F57-9FAE-00617CAFAAF3}"/>
              </a:ext>
            </a:extLst>
          </p:cNvPr>
          <p:cNvSpPr txBox="1"/>
          <p:nvPr/>
        </p:nvSpPr>
        <p:spPr>
          <a:xfrm>
            <a:off x="76200" y="5751552"/>
            <a:ext cx="34441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	</a:t>
            </a:r>
          </a:p>
          <a:p>
            <a:r>
              <a:rPr lang="en-US" dirty="0"/>
              <a:t>Note: 36% response to miRNA-21</a:t>
            </a:r>
          </a:p>
          <a:p>
            <a:r>
              <a:rPr lang="en-US" dirty="0"/>
              <a:t>           10% response to GFP	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B02352-E116-41AA-B5EB-B783E712771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875" t="19556" r="52125" b="41111"/>
          <a:stretch/>
        </p:blipFill>
        <p:spPr>
          <a:xfrm>
            <a:off x="148433" y="2391147"/>
            <a:ext cx="4334885" cy="3552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7050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EE512C7-09EC-DE4A-20B2-4CD9603C72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5374" y="2466087"/>
            <a:ext cx="3511552" cy="341791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50A10C5-A671-3319-99CF-6476F5BE02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0011" y="2466088"/>
            <a:ext cx="3511552" cy="341791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1BE3450-444A-48E6-BC7A-DF24D240BAB2}"/>
              </a:ext>
            </a:extLst>
          </p:cNvPr>
          <p:cNvSpPr txBox="1"/>
          <p:nvPr/>
        </p:nvSpPr>
        <p:spPr>
          <a:xfrm>
            <a:off x="10553107" y="6528394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10 µm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595DFF2-05DC-4328-A093-3955A6D6DDAB}"/>
              </a:ext>
            </a:extLst>
          </p:cNvPr>
          <p:cNvSpPr txBox="1">
            <a:spLocks/>
          </p:cNvSpPr>
          <p:nvPr/>
        </p:nvSpPr>
        <p:spPr>
          <a:xfrm>
            <a:off x="427740" y="506283"/>
            <a:ext cx="11764259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PANORAMA of mouse 41 (6-23-2022)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74B7ED-8012-4DE1-8682-21009DA6B95F}"/>
              </a:ext>
            </a:extLst>
          </p:cNvPr>
          <p:cNvSpPr txBox="1"/>
          <p:nvPr/>
        </p:nvSpPr>
        <p:spPr>
          <a:xfrm>
            <a:off x="4593833" y="1744816"/>
            <a:ext cx="3490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790 (Ex: 539; Large: 251)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1EB030-E6B1-4904-84E5-EDA68E43C1B4}"/>
              </a:ext>
            </a:extLst>
          </p:cNvPr>
          <p:cNvSpPr txBox="1"/>
          <p:nvPr/>
        </p:nvSpPr>
        <p:spPr>
          <a:xfrm>
            <a:off x="8270011" y="1786276"/>
            <a:ext cx="30524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160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5E8B04-E240-411D-BEB5-0BF4764A61D3}"/>
              </a:ext>
            </a:extLst>
          </p:cNvPr>
          <p:cNvCxnSpPr>
            <a:cxnSpLocks/>
          </p:cNvCxnSpPr>
          <p:nvPr/>
        </p:nvCxnSpPr>
        <p:spPr>
          <a:xfrm>
            <a:off x="7539249" y="5565249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37A9D9-239A-48A5-B3CC-454987D93E2A}"/>
              </a:ext>
            </a:extLst>
          </p:cNvPr>
          <p:cNvCxnSpPr>
            <a:cxnSpLocks/>
          </p:cNvCxnSpPr>
          <p:nvPr/>
        </p:nvCxnSpPr>
        <p:spPr>
          <a:xfrm>
            <a:off x="11145101" y="5556013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A6A560CA-C8D3-0B5A-E74A-AEBF2AAE2C5F}"/>
              </a:ext>
            </a:extLst>
          </p:cNvPr>
          <p:cNvSpPr txBox="1"/>
          <p:nvPr/>
        </p:nvSpPr>
        <p:spPr>
          <a:xfrm>
            <a:off x="76200" y="5751552"/>
            <a:ext cx="34441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	</a:t>
            </a:r>
          </a:p>
          <a:p>
            <a:r>
              <a:rPr lang="en-US" dirty="0"/>
              <a:t>Note: 31 % response to miRNA-21</a:t>
            </a:r>
          </a:p>
          <a:p>
            <a:r>
              <a:rPr lang="en-US" dirty="0"/>
              <a:t>           0 % response to GFP	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76B252-6CB0-B15E-CF26-449C65E8E70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0500" t="18445" r="51250" b="41111"/>
          <a:stretch/>
        </p:blipFill>
        <p:spPr>
          <a:xfrm>
            <a:off x="113974" y="2338999"/>
            <a:ext cx="4401947" cy="3544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0568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outdoor, outdoor object, star, night&#10;&#10;Description automatically generated">
            <a:extLst>
              <a:ext uri="{FF2B5EF4-FFF2-40B4-BE49-F238E27FC236}">
                <a16:creationId xmlns:a16="http://schemas.microsoft.com/office/drawing/2014/main" id="{5CEA2CBF-F723-5160-B0F8-6C44FC5F17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5904" y="2433293"/>
            <a:ext cx="3389238" cy="3318260"/>
          </a:xfrm>
          <a:prstGeom prst="rect">
            <a:avLst/>
          </a:prstGeom>
        </p:spPr>
      </p:pic>
      <p:pic>
        <p:nvPicPr>
          <p:cNvPr id="4" name="Picture 3" descr="A picture containing star, outdoor object, slope, night&#10;&#10;Description automatically generated">
            <a:extLst>
              <a:ext uri="{FF2B5EF4-FFF2-40B4-BE49-F238E27FC236}">
                <a16:creationId xmlns:a16="http://schemas.microsoft.com/office/drawing/2014/main" id="{BA04CB07-0564-3F98-B4EF-5385D1C59E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0906" y="2433293"/>
            <a:ext cx="3389238" cy="331825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1BE3450-444A-48E6-BC7A-DF24D240BAB2}"/>
              </a:ext>
            </a:extLst>
          </p:cNvPr>
          <p:cNvSpPr txBox="1"/>
          <p:nvPr/>
        </p:nvSpPr>
        <p:spPr>
          <a:xfrm>
            <a:off x="10553107" y="6528394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10 µm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595DFF2-05DC-4328-A093-3955A6D6DDAB}"/>
              </a:ext>
            </a:extLst>
          </p:cNvPr>
          <p:cNvSpPr txBox="1">
            <a:spLocks/>
          </p:cNvSpPr>
          <p:nvPr/>
        </p:nvSpPr>
        <p:spPr>
          <a:xfrm>
            <a:off x="427740" y="506283"/>
            <a:ext cx="11764259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PANORAMA of mouse 42 (6-9-2022)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74B7ED-8012-4DE1-8682-21009DA6B95F}"/>
              </a:ext>
            </a:extLst>
          </p:cNvPr>
          <p:cNvSpPr txBox="1"/>
          <p:nvPr/>
        </p:nvSpPr>
        <p:spPr>
          <a:xfrm>
            <a:off x="4593833" y="1744816"/>
            <a:ext cx="3490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461 (Ex: 340; Large: 121)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1EB030-E6B1-4904-84E5-EDA68E43C1B4}"/>
              </a:ext>
            </a:extLst>
          </p:cNvPr>
          <p:cNvSpPr txBox="1"/>
          <p:nvPr/>
        </p:nvSpPr>
        <p:spPr>
          <a:xfrm>
            <a:off x="8270011" y="1786276"/>
            <a:ext cx="30524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134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5E8B04-E240-411D-BEB5-0BF4764A61D3}"/>
              </a:ext>
            </a:extLst>
          </p:cNvPr>
          <p:cNvCxnSpPr>
            <a:cxnSpLocks/>
          </p:cNvCxnSpPr>
          <p:nvPr/>
        </p:nvCxnSpPr>
        <p:spPr>
          <a:xfrm>
            <a:off x="7539249" y="5565249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37A9D9-239A-48A5-B3CC-454987D93E2A}"/>
              </a:ext>
            </a:extLst>
          </p:cNvPr>
          <p:cNvCxnSpPr>
            <a:cxnSpLocks/>
          </p:cNvCxnSpPr>
          <p:nvPr/>
        </p:nvCxnSpPr>
        <p:spPr>
          <a:xfrm>
            <a:off x="11145101" y="5556013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B0A036B3-57BF-5131-6AD1-085E13DA4546}"/>
              </a:ext>
            </a:extLst>
          </p:cNvPr>
          <p:cNvSpPr txBox="1"/>
          <p:nvPr/>
        </p:nvSpPr>
        <p:spPr>
          <a:xfrm>
            <a:off x="76200" y="5751552"/>
            <a:ext cx="45421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	</a:t>
            </a:r>
          </a:p>
          <a:p>
            <a:r>
              <a:rPr lang="en-US" dirty="0"/>
              <a:t>Note:  40 % response to miRNA-21</a:t>
            </a:r>
          </a:p>
          <a:p>
            <a:r>
              <a:rPr lang="en-US" dirty="0"/>
              <a:t>            12 % response to GFP	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5F8C74-BA84-F187-377F-772EFEB10C2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701" t="19555" r="51500" b="40889"/>
          <a:stretch/>
        </p:blipFill>
        <p:spPr>
          <a:xfrm>
            <a:off x="135060" y="2327353"/>
            <a:ext cx="4272603" cy="3419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4837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star, outdoor object, night, dark&#10;&#10;Description automatically generated">
            <a:extLst>
              <a:ext uri="{FF2B5EF4-FFF2-40B4-BE49-F238E27FC236}">
                <a16:creationId xmlns:a16="http://schemas.microsoft.com/office/drawing/2014/main" id="{7EF76986-B8F7-3EF6-B592-5F4BE03F34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6269" y="2391147"/>
            <a:ext cx="3441721" cy="3423184"/>
          </a:xfrm>
          <a:prstGeom prst="rect">
            <a:avLst/>
          </a:prstGeom>
        </p:spPr>
      </p:pic>
      <p:pic>
        <p:nvPicPr>
          <p:cNvPr id="4" name="Picture 3" descr="A picture containing white, black, night, dark&#10;&#10;Description automatically generated">
            <a:extLst>
              <a:ext uri="{FF2B5EF4-FFF2-40B4-BE49-F238E27FC236}">
                <a16:creationId xmlns:a16="http://schemas.microsoft.com/office/drawing/2014/main" id="{8C96E21B-8146-4495-CEB0-A8F7A7BF3A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5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724" y="2391147"/>
            <a:ext cx="3441721" cy="342318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1BE3450-444A-48E6-BC7A-DF24D240BAB2}"/>
              </a:ext>
            </a:extLst>
          </p:cNvPr>
          <p:cNvSpPr txBox="1"/>
          <p:nvPr/>
        </p:nvSpPr>
        <p:spPr>
          <a:xfrm>
            <a:off x="10553107" y="6528394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10 µm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595DFF2-05DC-4328-A093-3955A6D6DDAB}"/>
              </a:ext>
            </a:extLst>
          </p:cNvPr>
          <p:cNvSpPr txBox="1">
            <a:spLocks/>
          </p:cNvSpPr>
          <p:nvPr/>
        </p:nvSpPr>
        <p:spPr>
          <a:xfrm>
            <a:off x="427740" y="506283"/>
            <a:ext cx="11764259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PANORAMA of mouse 42 (6-16-2022)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74B7ED-8012-4DE1-8682-21009DA6B95F}"/>
              </a:ext>
            </a:extLst>
          </p:cNvPr>
          <p:cNvSpPr txBox="1"/>
          <p:nvPr/>
        </p:nvSpPr>
        <p:spPr>
          <a:xfrm>
            <a:off x="4593833" y="1744816"/>
            <a:ext cx="3490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481 (Ex: 311; Large: 170)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1EB030-E6B1-4904-84E5-EDA68E43C1B4}"/>
              </a:ext>
            </a:extLst>
          </p:cNvPr>
          <p:cNvSpPr txBox="1"/>
          <p:nvPr/>
        </p:nvSpPr>
        <p:spPr>
          <a:xfrm>
            <a:off x="8270011" y="1786276"/>
            <a:ext cx="30524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159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5E8B04-E240-411D-BEB5-0BF4764A61D3}"/>
              </a:ext>
            </a:extLst>
          </p:cNvPr>
          <p:cNvCxnSpPr>
            <a:cxnSpLocks/>
          </p:cNvCxnSpPr>
          <p:nvPr/>
        </p:nvCxnSpPr>
        <p:spPr>
          <a:xfrm>
            <a:off x="7539249" y="5565249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37A9D9-239A-48A5-B3CC-454987D93E2A}"/>
              </a:ext>
            </a:extLst>
          </p:cNvPr>
          <p:cNvCxnSpPr>
            <a:cxnSpLocks/>
          </p:cNvCxnSpPr>
          <p:nvPr/>
        </p:nvCxnSpPr>
        <p:spPr>
          <a:xfrm>
            <a:off x="11145101" y="5556013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D56528F-6060-6F57-9FAE-00617CAFAAF3}"/>
              </a:ext>
            </a:extLst>
          </p:cNvPr>
          <p:cNvSpPr txBox="1"/>
          <p:nvPr/>
        </p:nvSpPr>
        <p:spPr>
          <a:xfrm>
            <a:off x="76200" y="5751552"/>
            <a:ext cx="34441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	</a:t>
            </a:r>
          </a:p>
          <a:p>
            <a:r>
              <a:rPr lang="en-US" dirty="0"/>
              <a:t>Note: 22 % response to miRNA-21</a:t>
            </a:r>
          </a:p>
          <a:p>
            <a:r>
              <a:rPr lang="en-US" dirty="0"/>
              <a:t>           5 % response to GFP	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5A6ED6-6B52-B270-8DD9-F2932DEE212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1000" t="18889" r="52125" b="40444"/>
          <a:stretch/>
        </p:blipFill>
        <p:spPr>
          <a:xfrm>
            <a:off x="56433" y="2158749"/>
            <a:ext cx="4567846" cy="3887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4673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977D0276-B47E-49D5-3982-DD1601EB3E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0011" y="2391148"/>
            <a:ext cx="3383032" cy="341790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1BE3450-444A-48E6-BC7A-DF24D240BAB2}"/>
              </a:ext>
            </a:extLst>
          </p:cNvPr>
          <p:cNvSpPr txBox="1"/>
          <p:nvPr/>
        </p:nvSpPr>
        <p:spPr>
          <a:xfrm>
            <a:off x="10553107" y="6528394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10 µm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595DFF2-05DC-4328-A093-3955A6D6DDAB}"/>
              </a:ext>
            </a:extLst>
          </p:cNvPr>
          <p:cNvSpPr txBox="1">
            <a:spLocks/>
          </p:cNvSpPr>
          <p:nvPr/>
        </p:nvSpPr>
        <p:spPr>
          <a:xfrm>
            <a:off x="427740" y="506283"/>
            <a:ext cx="11764259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PANORAMA of mouse 38 (6-9-2022)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74B7ED-8012-4DE1-8682-21009DA6B95F}"/>
              </a:ext>
            </a:extLst>
          </p:cNvPr>
          <p:cNvSpPr txBox="1"/>
          <p:nvPr/>
        </p:nvSpPr>
        <p:spPr>
          <a:xfrm>
            <a:off x="4593833" y="1744816"/>
            <a:ext cx="3490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418 (Ex: 273; Large: 145)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1EB030-E6B1-4904-84E5-EDA68E43C1B4}"/>
              </a:ext>
            </a:extLst>
          </p:cNvPr>
          <p:cNvSpPr txBox="1"/>
          <p:nvPr/>
        </p:nvSpPr>
        <p:spPr>
          <a:xfrm>
            <a:off x="8270011" y="1786276"/>
            <a:ext cx="30524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123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5E8B04-E240-411D-BEB5-0BF4764A61D3}"/>
              </a:ext>
            </a:extLst>
          </p:cNvPr>
          <p:cNvCxnSpPr>
            <a:cxnSpLocks/>
          </p:cNvCxnSpPr>
          <p:nvPr/>
        </p:nvCxnSpPr>
        <p:spPr>
          <a:xfrm>
            <a:off x="7539249" y="5565249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37A9D9-239A-48A5-B3CC-454987D93E2A}"/>
              </a:ext>
            </a:extLst>
          </p:cNvPr>
          <p:cNvCxnSpPr>
            <a:cxnSpLocks/>
          </p:cNvCxnSpPr>
          <p:nvPr/>
        </p:nvCxnSpPr>
        <p:spPr>
          <a:xfrm>
            <a:off x="11145101" y="5556013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9B7B814-5A11-405F-B010-8B623E6FC46C}"/>
              </a:ext>
            </a:extLst>
          </p:cNvPr>
          <p:cNvSpPr txBox="1"/>
          <p:nvPr/>
        </p:nvSpPr>
        <p:spPr>
          <a:xfrm>
            <a:off x="76200" y="5751552"/>
            <a:ext cx="34441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	</a:t>
            </a:r>
          </a:p>
          <a:p>
            <a:r>
              <a:rPr lang="en-US" dirty="0"/>
              <a:t>Note: 25 % response to miRNA-21</a:t>
            </a:r>
          </a:p>
          <a:p>
            <a:r>
              <a:rPr lang="en-US" dirty="0"/>
              <a:t>           0 % response to GFP	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76C519B-00B1-6514-CAE5-80ADFCCCFD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6781" y="2391146"/>
            <a:ext cx="3412157" cy="341791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9C26FA3-6C87-D7B4-D5AF-4961E8EA4B6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188" t="20000" r="51563" b="40278"/>
          <a:stretch/>
        </p:blipFill>
        <p:spPr>
          <a:xfrm>
            <a:off x="208689" y="2418579"/>
            <a:ext cx="4187019" cy="3311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6337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6E3AA4E-EEBF-76CE-4E10-173CC0EE13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840" y="2395555"/>
            <a:ext cx="3531643" cy="341791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AADCA30-17D3-EF97-34BD-52A52663E2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14000"/>
                    </a14:imgEffect>
                    <a14:imgEffect>
                      <a14:brightnessContrast bright="7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5067" y="2395555"/>
            <a:ext cx="3531643" cy="341791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1BE3450-444A-48E6-BC7A-DF24D240BAB2}"/>
              </a:ext>
            </a:extLst>
          </p:cNvPr>
          <p:cNvSpPr txBox="1"/>
          <p:nvPr/>
        </p:nvSpPr>
        <p:spPr>
          <a:xfrm>
            <a:off x="10553107" y="6528394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10 µm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595DFF2-05DC-4328-A093-3955A6D6DDAB}"/>
              </a:ext>
            </a:extLst>
          </p:cNvPr>
          <p:cNvSpPr txBox="1">
            <a:spLocks/>
          </p:cNvSpPr>
          <p:nvPr/>
        </p:nvSpPr>
        <p:spPr>
          <a:xfrm>
            <a:off x="427740" y="506283"/>
            <a:ext cx="11764259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PANORAMA of mouse 38 (6-16-2022)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74B7ED-8012-4DE1-8682-21009DA6B95F}"/>
              </a:ext>
            </a:extLst>
          </p:cNvPr>
          <p:cNvSpPr txBox="1"/>
          <p:nvPr/>
        </p:nvSpPr>
        <p:spPr>
          <a:xfrm>
            <a:off x="4593833" y="1744816"/>
            <a:ext cx="3490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813 (Ex: 580; Large: 233)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1EB030-E6B1-4904-84E5-EDA68E43C1B4}"/>
              </a:ext>
            </a:extLst>
          </p:cNvPr>
          <p:cNvSpPr txBox="1"/>
          <p:nvPr/>
        </p:nvSpPr>
        <p:spPr>
          <a:xfrm>
            <a:off x="8270011" y="1786276"/>
            <a:ext cx="30524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164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5E8B04-E240-411D-BEB5-0BF4764A61D3}"/>
              </a:ext>
            </a:extLst>
          </p:cNvPr>
          <p:cNvCxnSpPr>
            <a:cxnSpLocks/>
          </p:cNvCxnSpPr>
          <p:nvPr/>
        </p:nvCxnSpPr>
        <p:spPr>
          <a:xfrm>
            <a:off x="7539249" y="5565249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37A9D9-239A-48A5-B3CC-454987D93E2A}"/>
              </a:ext>
            </a:extLst>
          </p:cNvPr>
          <p:cNvCxnSpPr>
            <a:cxnSpLocks/>
          </p:cNvCxnSpPr>
          <p:nvPr/>
        </p:nvCxnSpPr>
        <p:spPr>
          <a:xfrm>
            <a:off x="11145101" y="5556013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8BF1F890-4566-D6CC-E23F-D55CEB5C3633}"/>
              </a:ext>
            </a:extLst>
          </p:cNvPr>
          <p:cNvSpPr txBox="1"/>
          <p:nvPr/>
        </p:nvSpPr>
        <p:spPr>
          <a:xfrm>
            <a:off x="76200" y="5751552"/>
            <a:ext cx="34441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	</a:t>
            </a:r>
          </a:p>
          <a:p>
            <a:r>
              <a:rPr lang="en-US" dirty="0"/>
              <a:t>Note: 42 % response to miRNA-21</a:t>
            </a:r>
          </a:p>
          <a:p>
            <a:r>
              <a:rPr lang="en-US" dirty="0"/>
              <a:t>           0.6 % response to GFP	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EF2781-392C-5320-B2CB-2670A2D1E1B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0032" t="19722" r="51718" b="40278"/>
          <a:stretch/>
        </p:blipFill>
        <p:spPr>
          <a:xfrm>
            <a:off x="216960" y="2369630"/>
            <a:ext cx="4291296" cy="3417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0139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11E6873-A6CB-A643-500E-CB955D8E10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2794" y="2391146"/>
            <a:ext cx="3554132" cy="341791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C7AB52B-4A66-20DD-0447-3C6B098C87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100000"/>
                    </a14:imgEffect>
                    <a14:imgEffect>
                      <a14:brightnessContrast bright="60000" contrast="-2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3504" y="2391145"/>
            <a:ext cx="3554132" cy="341791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1BE3450-444A-48E6-BC7A-DF24D240BAB2}"/>
              </a:ext>
            </a:extLst>
          </p:cNvPr>
          <p:cNvSpPr txBox="1"/>
          <p:nvPr/>
        </p:nvSpPr>
        <p:spPr>
          <a:xfrm>
            <a:off x="10553107" y="6528394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10 µm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595DFF2-05DC-4328-A093-3955A6D6DDAB}"/>
              </a:ext>
            </a:extLst>
          </p:cNvPr>
          <p:cNvSpPr txBox="1">
            <a:spLocks/>
          </p:cNvSpPr>
          <p:nvPr/>
        </p:nvSpPr>
        <p:spPr>
          <a:xfrm>
            <a:off x="427740" y="506283"/>
            <a:ext cx="11764259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PANORAMA of mouse 38 (6-23-2022)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74B7ED-8012-4DE1-8682-21009DA6B95F}"/>
              </a:ext>
            </a:extLst>
          </p:cNvPr>
          <p:cNvSpPr txBox="1"/>
          <p:nvPr/>
        </p:nvSpPr>
        <p:spPr>
          <a:xfrm>
            <a:off x="4593833" y="1744816"/>
            <a:ext cx="3490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632 (Ex: 425; Large: 207)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1EB030-E6B1-4904-84E5-EDA68E43C1B4}"/>
              </a:ext>
            </a:extLst>
          </p:cNvPr>
          <p:cNvSpPr txBox="1"/>
          <p:nvPr/>
        </p:nvSpPr>
        <p:spPr>
          <a:xfrm>
            <a:off x="8270011" y="1786276"/>
            <a:ext cx="30524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100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5E8B04-E240-411D-BEB5-0BF4764A61D3}"/>
              </a:ext>
            </a:extLst>
          </p:cNvPr>
          <p:cNvCxnSpPr>
            <a:cxnSpLocks/>
          </p:cNvCxnSpPr>
          <p:nvPr/>
        </p:nvCxnSpPr>
        <p:spPr>
          <a:xfrm>
            <a:off x="7539249" y="5565249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37A9D9-239A-48A5-B3CC-454987D93E2A}"/>
              </a:ext>
            </a:extLst>
          </p:cNvPr>
          <p:cNvCxnSpPr>
            <a:cxnSpLocks/>
          </p:cNvCxnSpPr>
          <p:nvPr/>
        </p:nvCxnSpPr>
        <p:spPr>
          <a:xfrm>
            <a:off x="11145101" y="5556013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4EF8857-EEEB-8B35-19AB-1E005124DF3D}"/>
              </a:ext>
            </a:extLst>
          </p:cNvPr>
          <p:cNvSpPr txBox="1"/>
          <p:nvPr/>
        </p:nvSpPr>
        <p:spPr>
          <a:xfrm>
            <a:off x="76200" y="5751552"/>
            <a:ext cx="34441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	</a:t>
            </a:r>
          </a:p>
          <a:p>
            <a:r>
              <a:rPr lang="en-US" dirty="0"/>
              <a:t>Note: 39 % response to miRNA-21</a:t>
            </a:r>
          </a:p>
          <a:p>
            <a:r>
              <a:rPr lang="en-US" dirty="0"/>
              <a:t>           3 % response to GFP	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79F01B-AB14-DD79-3A2F-AD10F1D5AED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0345" t="19444" r="51406" b="40833"/>
          <a:stretch/>
        </p:blipFill>
        <p:spPr>
          <a:xfrm>
            <a:off x="169832" y="2265294"/>
            <a:ext cx="4246384" cy="3358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1653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71379CF-269D-BBD2-EDB3-D56BFCA70D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195" y="2391146"/>
            <a:ext cx="3364133" cy="341791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87A7C96-E444-AE41-ECEE-0111615C4C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7287" y="2391146"/>
            <a:ext cx="3429862" cy="341791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1BE3450-444A-48E6-BC7A-DF24D240BAB2}"/>
              </a:ext>
            </a:extLst>
          </p:cNvPr>
          <p:cNvSpPr txBox="1"/>
          <p:nvPr/>
        </p:nvSpPr>
        <p:spPr>
          <a:xfrm>
            <a:off x="10553107" y="6528394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10 µm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595DFF2-05DC-4328-A093-3955A6D6DDAB}"/>
              </a:ext>
            </a:extLst>
          </p:cNvPr>
          <p:cNvSpPr txBox="1">
            <a:spLocks/>
          </p:cNvSpPr>
          <p:nvPr/>
        </p:nvSpPr>
        <p:spPr>
          <a:xfrm>
            <a:off x="427740" y="506283"/>
            <a:ext cx="11764259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PANORAMA of mouse 39 (6-9-2022)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74B7ED-8012-4DE1-8682-21009DA6B95F}"/>
              </a:ext>
            </a:extLst>
          </p:cNvPr>
          <p:cNvSpPr txBox="1"/>
          <p:nvPr/>
        </p:nvSpPr>
        <p:spPr>
          <a:xfrm>
            <a:off x="4593833" y="1744816"/>
            <a:ext cx="3490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606 (Ex: 519; Large: 87)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1EB030-E6B1-4904-84E5-EDA68E43C1B4}"/>
              </a:ext>
            </a:extLst>
          </p:cNvPr>
          <p:cNvSpPr txBox="1"/>
          <p:nvPr/>
        </p:nvSpPr>
        <p:spPr>
          <a:xfrm>
            <a:off x="8270011" y="1786276"/>
            <a:ext cx="30524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113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5E8B04-E240-411D-BEB5-0BF4764A61D3}"/>
              </a:ext>
            </a:extLst>
          </p:cNvPr>
          <p:cNvCxnSpPr>
            <a:cxnSpLocks/>
          </p:cNvCxnSpPr>
          <p:nvPr/>
        </p:nvCxnSpPr>
        <p:spPr>
          <a:xfrm>
            <a:off x="7539249" y="5565249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37A9D9-239A-48A5-B3CC-454987D93E2A}"/>
              </a:ext>
            </a:extLst>
          </p:cNvPr>
          <p:cNvCxnSpPr>
            <a:cxnSpLocks/>
          </p:cNvCxnSpPr>
          <p:nvPr/>
        </p:nvCxnSpPr>
        <p:spPr>
          <a:xfrm>
            <a:off x="11145101" y="5556013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B0A036B3-57BF-5131-6AD1-085E13DA4546}"/>
              </a:ext>
            </a:extLst>
          </p:cNvPr>
          <p:cNvSpPr txBox="1"/>
          <p:nvPr/>
        </p:nvSpPr>
        <p:spPr>
          <a:xfrm>
            <a:off x="76200" y="5751552"/>
            <a:ext cx="34441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	</a:t>
            </a:r>
          </a:p>
          <a:p>
            <a:r>
              <a:rPr lang="en-US" dirty="0"/>
              <a:t>Note: 31 % response to miRNA-21</a:t>
            </a:r>
          </a:p>
          <a:p>
            <a:r>
              <a:rPr lang="en-US" dirty="0"/>
              <a:t>           5.3 % response to GFP	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6C7007-2148-83C0-EA12-E48F84F850B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149" t="19783" r="51719" b="41111"/>
          <a:stretch/>
        </p:blipFill>
        <p:spPr>
          <a:xfrm>
            <a:off x="0" y="2278218"/>
            <a:ext cx="4396760" cy="3437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2395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441A02C-15D7-9CD0-27C0-B2F8D7C632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2359" y="2391147"/>
            <a:ext cx="3388548" cy="342318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B499475-7929-A3E1-4D2B-D298616279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66000"/>
                    </a14:imgEffect>
                    <a14:imgEffect>
                      <a14:brightnessContrast bright="1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5261" y="2391147"/>
            <a:ext cx="3388548" cy="342318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1BE3450-444A-48E6-BC7A-DF24D240BAB2}"/>
              </a:ext>
            </a:extLst>
          </p:cNvPr>
          <p:cNvSpPr txBox="1"/>
          <p:nvPr/>
        </p:nvSpPr>
        <p:spPr>
          <a:xfrm>
            <a:off x="10553107" y="6528394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10 µm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595DFF2-05DC-4328-A093-3955A6D6DDAB}"/>
              </a:ext>
            </a:extLst>
          </p:cNvPr>
          <p:cNvSpPr txBox="1">
            <a:spLocks/>
          </p:cNvSpPr>
          <p:nvPr/>
        </p:nvSpPr>
        <p:spPr>
          <a:xfrm>
            <a:off x="427740" y="506283"/>
            <a:ext cx="11764259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PANORAMA of mouse 39 (6-16-2022)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74B7ED-8012-4DE1-8682-21009DA6B95F}"/>
              </a:ext>
            </a:extLst>
          </p:cNvPr>
          <p:cNvSpPr txBox="1"/>
          <p:nvPr/>
        </p:nvSpPr>
        <p:spPr>
          <a:xfrm>
            <a:off x="4593833" y="1744816"/>
            <a:ext cx="3490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485 (Ex: 406; Large: 79)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1EB030-E6B1-4904-84E5-EDA68E43C1B4}"/>
              </a:ext>
            </a:extLst>
          </p:cNvPr>
          <p:cNvSpPr txBox="1"/>
          <p:nvPr/>
        </p:nvSpPr>
        <p:spPr>
          <a:xfrm>
            <a:off x="8270011" y="1786276"/>
            <a:ext cx="30524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109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5E8B04-E240-411D-BEB5-0BF4764A61D3}"/>
              </a:ext>
            </a:extLst>
          </p:cNvPr>
          <p:cNvCxnSpPr>
            <a:cxnSpLocks/>
          </p:cNvCxnSpPr>
          <p:nvPr/>
        </p:nvCxnSpPr>
        <p:spPr>
          <a:xfrm>
            <a:off x="7539249" y="5565249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37A9D9-239A-48A5-B3CC-454987D93E2A}"/>
              </a:ext>
            </a:extLst>
          </p:cNvPr>
          <p:cNvCxnSpPr>
            <a:cxnSpLocks/>
          </p:cNvCxnSpPr>
          <p:nvPr/>
        </p:nvCxnSpPr>
        <p:spPr>
          <a:xfrm>
            <a:off x="11145101" y="5556013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D56528F-6060-6F57-9FAE-00617CAFAAF3}"/>
              </a:ext>
            </a:extLst>
          </p:cNvPr>
          <p:cNvSpPr txBox="1"/>
          <p:nvPr/>
        </p:nvSpPr>
        <p:spPr>
          <a:xfrm>
            <a:off x="76200" y="5751552"/>
            <a:ext cx="34441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	</a:t>
            </a:r>
          </a:p>
          <a:p>
            <a:r>
              <a:rPr lang="en-US" dirty="0"/>
              <a:t>Note: 29 % response to miRNA-21</a:t>
            </a:r>
          </a:p>
          <a:p>
            <a:r>
              <a:rPr lang="en-US" dirty="0"/>
              <a:t>           0 % response to GFP	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C53CE0-455D-CB75-AE12-D8DE4B36579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0832" t="17111" r="51375" b="40888"/>
          <a:stretch/>
        </p:blipFill>
        <p:spPr>
          <a:xfrm>
            <a:off x="76200" y="2084016"/>
            <a:ext cx="4388462" cy="3730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7709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D409C61-03B1-11C4-1EEB-4B921AA60E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9944" y="2378091"/>
            <a:ext cx="3484337" cy="34179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756F944-9689-2658-F110-F2F8479B7C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7700" y="2378090"/>
            <a:ext cx="3484337" cy="341791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1BE3450-444A-48E6-BC7A-DF24D240BAB2}"/>
              </a:ext>
            </a:extLst>
          </p:cNvPr>
          <p:cNvSpPr txBox="1"/>
          <p:nvPr/>
        </p:nvSpPr>
        <p:spPr>
          <a:xfrm>
            <a:off x="10553107" y="6528394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10 µm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595DFF2-05DC-4328-A093-3955A6D6DDAB}"/>
              </a:ext>
            </a:extLst>
          </p:cNvPr>
          <p:cNvSpPr txBox="1">
            <a:spLocks/>
          </p:cNvSpPr>
          <p:nvPr/>
        </p:nvSpPr>
        <p:spPr>
          <a:xfrm>
            <a:off x="427740" y="506283"/>
            <a:ext cx="11764259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PANORAMA of mouse 39 (6-23-2022)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74B7ED-8012-4DE1-8682-21009DA6B95F}"/>
              </a:ext>
            </a:extLst>
          </p:cNvPr>
          <p:cNvSpPr txBox="1"/>
          <p:nvPr/>
        </p:nvSpPr>
        <p:spPr>
          <a:xfrm>
            <a:off x="4593833" y="1744816"/>
            <a:ext cx="3490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505 (Ex: 337; Large: 168)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1EB030-E6B1-4904-84E5-EDA68E43C1B4}"/>
              </a:ext>
            </a:extLst>
          </p:cNvPr>
          <p:cNvSpPr txBox="1"/>
          <p:nvPr/>
        </p:nvSpPr>
        <p:spPr>
          <a:xfrm>
            <a:off x="8270011" y="1786276"/>
            <a:ext cx="30524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107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5E8B04-E240-411D-BEB5-0BF4764A61D3}"/>
              </a:ext>
            </a:extLst>
          </p:cNvPr>
          <p:cNvCxnSpPr>
            <a:cxnSpLocks/>
          </p:cNvCxnSpPr>
          <p:nvPr/>
        </p:nvCxnSpPr>
        <p:spPr>
          <a:xfrm>
            <a:off x="7539249" y="5565249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37A9D9-239A-48A5-B3CC-454987D93E2A}"/>
              </a:ext>
            </a:extLst>
          </p:cNvPr>
          <p:cNvCxnSpPr>
            <a:cxnSpLocks/>
          </p:cNvCxnSpPr>
          <p:nvPr/>
        </p:nvCxnSpPr>
        <p:spPr>
          <a:xfrm>
            <a:off x="11145101" y="5556013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A6A560CA-C8D3-0B5A-E74A-AEBF2AAE2C5F}"/>
              </a:ext>
            </a:extLst>
          </p:cNvPr>
          <p:cNvSpPr txBox="1"/>
          <p:nvPr/>
        </p:nvSpPr>
        <p:spPr>
          <a:xfrm>
            <a:off x="76200" y="5751552"/>
            <a:ext cx="34441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	</a:t>
            </a:r>
          </a:p>
          <a:p>
            <a:r>
              <a:rPr lang="en-US" dirty="0"/>
              <a:t>Note: 33 % response to miRNA-21</a:t>
            </a:r>
          </a:p>
          <a:p>
            <a:r>
              <a:rPr lang="en-US" dirty="0"/>
              <a:t>           1 % response to GFP	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EAFE27-ADB5-B2A7-3C29-8A4356C6A57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1250" t="17334" r="51875" b="41778"/>
          <a:stretch/>
        </p:blipFill>
        <p:spPr>
          <a:xfrm>
            <a:off x="195637" y="2082342"/>
            <a:ext cx="4212026" cy="3604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5935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1A64B65-D625-6B4C-F516-DC9112E49F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8334" y="2391147"/>
            <a:ext cx="3441005" cy="34179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0539A72-8A57-C9A0-FDD6-191AA3C0ED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100000"/>
                    </a14:imgEffect>
                    <a14:imgEffect>
                      <a14:brightnessContrast bright="2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4292" y="2391147"/>
            <a:ext cx="3412078" cy="341791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1BE3450-444A-48E6-BC7A-DF24D240BAB2}"/>
              </a:ext>
            </a:extLst>
          </p:cNvPr>
          <p:cNvSpPr txBox="1"/>
          <p:nvPr/>
        </p:nvSpPr>
        <p:spPr>
          <a:xfrm>
            <a:off x="10553107" y="6528394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10 µm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595DFF2-05DC-4328-A093-3955A6D6DDAB}"/>
              </a:ext>
            </a:extLst>
          </p:cNvPr>
          <p:cNvSpPr txBox="1">
            <a:spLocks/>
          </p:cNvSpPr>
          <p:nvPr/>
        </p:nvSpPr>
        <p:spPr>
          <a:xfrm>
            <a:off x="427740" y="506283"/>
            <a:ext cx="11764259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PANORAMA of mouse 40 (6-9-2022)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74B7ED-8012-4DE1-8682-21009DA6B95F}"/>
              </a:ext>
            </a:extLst>
          </p:cNvPr>
          <p:cNvSpPr txBox="1"/>
          <p:nvPr/>
        </p:nvSpPr>
        <p:spPr>
          <a:xfrm>
            <a:off x="4593833" y="1744816"/>
            <a:ext cx="3490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475  (Ex: 392; Large: 83)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1EB030-E6B1-4904-84E5-EDA68E43C1B4}"/>
              </a:ext>
            </a:extLst>
          </p:cNvPr>
          <p:cNvSpPr txBox="1"/>
          <p:nvPr/>
        </p:nvSpPr>
        <p:spPr>
          <a:xfrm>
            <a:off x="8270011" y="1786276"/>
            <a:ext cx="30524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76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5E8B04-E240-411D-BEB5-0BF4764A61D3}"/>
              </a:ext>
            </a:extLst>
          </p:cNvPr>
          <p:cNvCxnSpPr>
            <a:cxnSpLocks/>
          </p:cNvCxnSpPr>
          <p:nvPr/>
        </p:nvCxnSpPr>
        <p:spPr>
          <a:xfrm>
            <a:off x="7539249" y="5565249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37A9D9-239A-48A5-B3CC-454987D93E2A}"/>
              </a:ext>
            </a:extLst>
          </p:cNvPr>
          <p:cNvCxnSpPr>
            <a:cxnSpLocks/>
          </p:cNvCxnSpPr>
          <p:nvPr/>
        </p:nvCxnSpPr>
        <p:spPr>
          <a:xfrm>
            <a:off x="11145101" y="5556013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B0A036B3-57BF-5131-6AD1-085E13DA4546}"/>
              </a:ext>
            </a:extLst>
          </p:cNvPr>
          <p:cNvSpPr txBox="1"/>
          <p:nvPr/>
        </p:nvSpPr>
        <p:spPr>
          <a:xfrm>
            <a:off x="76200" y="5751552"/>
            <a:ext cx="45421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	</a:t>
            </a:r>
          </a:p>
          <a:p>
            <a:r>
              <a:rPr lang="en-US" dirty="0"/>
              <a:t>Note:  22.6 % response to miRNA-21</a:t>
            </a:r>
          </a:p>
          <a:p>
            <a:r>
              <a:rPr lang="en-US" dirty="0"/>
              <a:t>            0 % response to GFP	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AD67646-DFB3-12D2-C157-1F0B6C9C7A7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0152" t="18445" r="51625" b="40889"/>
          <a:stretch/>
        </p:blipFill>
        <p:spPr>
          <a:xfrm>
            <a:off x="-1" y="2237694"/>
            <a:ext cx="4335443" cy="3513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5172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E43C23E-3BA4-1339-C57C-EB9D78B1BC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3833" y="2391147"/>
            <a:ext cx="3444173" cy="342677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1BE3450-444A-48E6-BC7A-DF24D240BAB2}"/>
              </a:ext>
            </a:extLst>
          </p:cNvPr>
          <p:cNvSpPr txBox="1"/>
          <p:nvPr/>
        </p:nvSpPr>
        <p:spPr>
          <a:xfrm>
            <a:off x="10553107" y="6528394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10 µm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595DFF2-05DC-4328-A093-3955A6D6DDAB}"/>
              </a:ext>
            </a:extLst>
          </p:cNvPr>
          <p:cNvSpPr txBox="1">
            <a:spLocks/>
          </p:cNvSpPr>
          <p:nvPr/>
        </p:nvSpPr>
        <p:spPr>
          <a:xfrm>
            <a:off x="427740" y="506283"/>
            <a:ext cx="11764259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PANORAMA of mouse 40 (6-16-2022)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74B7ED-8012-4DE1-8682-21009DA6B95F}"/>
              </a:ext>
            </a:extLst>
          </p:cNvPr>
          <p:cNvSpPr txBox="1"/>
          <p:nvPr/>
        </p:nvSpPr>
        <p:spPr>
          <a:xfrm>
            <a:off x="4593833" y="1744816"/>
            <a:ext cx="3490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402 (Ex: 432; Large: 82)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1EB030-E6B1-4904-84E5-EDA68E43C1B4}"/>
              </a:ext>
            </a:extLst>
          </p:cNvPr>
          <p:cNvSpPr txBox="1"/>
          <p:nvPr/>
        </p:nvSpPr>
        <p:spPr>
          <a:xfrm>
            <a:off x="8270011" y="1786276"/>
            <a:ext cx="30524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103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5E8B04-E240-411D-BEB5-0BF4764A61D3}"/>
              </a:ext>
            </a:extLst>
          </p:cNvPr>
          <p:cNvCxnSpPr>
            <a:cxnSpLocks/>
          </p:cNvCxnSpPr>
          <p:nvPr/>
        </p:nvCxnSpPr>
        <p:spPr>
          <a:xfrm>
            <a:off x="7539249" y="5565249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37A9D9-239A-48A5-B3CC-454987D93E2A}"/>
              </a:ext>
            </a:extLst>
          </p:cNvPr>
          <p:cNvCxnSpPr>
            <a:cxnSpLocks/>
          </p:cNvCxnSpPr>
          <p:nvPr/>
        </p:nvCxnSpPr>
        <p:spPr>
          <a:xfrm>
            <a:off x="11145101" y="5556013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D56528F-6060-6F57-9FAE-00617CAFAAF3}"/>
              </a:ext>
            </a:extLst>
          </p:cNvPr>
          <p:cNvSpPr txBox="1"/>
          <p:nvPr/>
        </p:nvSpPr>
        <p:spPr>
          <a:xfrm>
            <a:off x="76200" y="5751552"/>
            <a:ext cx="34441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	</a:t>
            </a:r>
          </a:p>
          <a:p>
            <a:r>
              <a:rPr lang="en-US" dirty="0"/>
              <a:t>Note: 29 % response to miRNA-21</a:t>
            </a:r>
          </a:p>
          <a:p>
            <a:r>
              <a:rPr lang="en-US" dirty="0"/>
              <a:t>           0 % response to GFP	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A75E1B-7AAC-6095-747D-AF0B36E8C8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7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3302" y="2391147"/>
            <a:ext cx="3446392" cy="342318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82CE868-D82E-D8E3-7EB3-2A6583F550F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0125" t="18850" r="51625" b="40889"/>
          <a:stretch/>
        </p:blipFill>
        <p:spPr>
          <a:xfrm>
            <a:off x="76200" y="2251609"/>
            <a:ext cx="4471798" cy="3584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8851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5667</TotalTime>
  <Words>780</Words>
  <Application>Microsoft Office PowerPoint</Application>
  <PresentationFormat>Widescreen</PresentationFormat>
  <Paragraphs>162</Paragraphs>
  <Slides>15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Experimental Details for Blinded Healthy and Breast Cancer Plasma Samples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Experimental Details for Blinded Healthy and Breast Cancer Plasma Samples</dc:title>
  <dc:creator>nareg ohannesian</dc:creator>
  <cp:lastModifiedBy>Sadman Mallick</cp:lastModifiedBy>
  <cp:revision>51</cp:revision>
  <dcterms:created xsi:type="dcterms:W3CDTF">2022-07-11T21:37:13Z</dcterms:created>
  <dcterms:modified xsi:type="dcterms:W3CDTF">2024-02-25T22:52:34Z</dcterms:modified>
</cp:coreProperties>
</file>